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7" r:id="rId3"/>
    <p:sldId id="274" r:id="rId4"/>
    <p:sldId id="272" r:id="rId5"/>
    <p:sldId id="268" r:id="rId6"/>
    <p:sldId id="270" r:id="rId7"/>
    <p:sldId id="277" r:id="rId8"/>
    <p:sldId id="278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37958-80E6-462A-B592-E017DD4528AA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C479-92AA-490A-BD79-DA76875E1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C479-92AA-490A-BD79-DA76875E11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C479-92AA-490A-BD79-DA76875E11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8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160915"/>
            <a:ext cx="7020272" cy="1982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8" y="1995686"/>
            <a:ext cx="7416824" cy="13456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моделирование в строительстве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072" y="1714650"/>
            <a:ext cx="3170784" cy="432048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МАГИСТРАТУРЫ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52258" y="453466"/>
            <a:ext cx="6756246" cy="1110172"/>
          </a:xfrm>
          <a:prstGeom prst="rect">
            <a:avLst/>
          </a:prstGeom>
        </p:spPr>
        <p:txBody>
          <a:bodyPr lIns="68461" tIns="34231" rIns="68461" bIns="34231">
            <a:normAutofit fontScale="97500"/>
          </a:bodyPr>
          <a:lstStyle>
            <a:lvl1pPr algn="l" defTabSz="91422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08.04.01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99850" y="1007834"/>
            <a:ext cx="2609810" cy="22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667472" y="1045885"/>
            <a:ext cx="550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программ</a:t>
            </a:r>
          </a:p>
          <a:p>
            <a:pPr algn="r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«ЦИФРОВЫЕ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В СТРОИТЕЛЬСТВЕ»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65618"/>
            <a:ext cx="3384376" cy="20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782"/>
            <a:ext cx="7207990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8897"/>
          <a:stretch/>
        </p:blipFill>
        <p:spPr>
          <a:xfrm>
            <a:off x="4484933" y="3040691"/>
            <a:ext cx="3378859" cy="147527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315554"/>
            <a:ext cx="8352928" cy="1760624"/>
          </a:xfrm>
        </p:spPr>
        <p:txBody>
          <a:bodyPr/>
          <a:lstStyle/>
          <a:p>
            <a:pPr marL="0" indent="266700" algn="just">
              <a:lnSpc>
                <a:spcPct val="114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Фундаментальная и предметно-ориентированная подготовка квалифицированных специалистов, призванных управлять процессом информационного моделирования на всех этапах жизненного цикла объекта строительства (планировать, организовывать, координировать, контролировать результат, оценивать эффективность управления).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1"/>
            <a:ext cx="2808312" cy="304063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3456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F9C38AE-192B-4B96-8B13-94B9A425F3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84168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08.04.01 Строительство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моделирование в строительстве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2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23678"/>
            <a:ext cx="1779662" cy="177966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4702" y="1327076"/>
            <a:ext cx="8781794" cy="3816424"/>
          </a:xfrm>
        </p:spPr>
        <p:txBody>
          <a:bodyPr/>
          <a:lstStyle/>
          <a:p>
            <a:pPr marL="0" indent="266700" algn="just">
              <a:buNone/>
            </a:pPr>
            <a:r>
              <a:rPr lang="ru-RU" sz="1600" dirty="0"/>
              <a:t>Специалисты в области информационного моделирования в строительстве решают следующие профессиональные задачи:</a:t>
            </a:r>
          </a:p>
          <a:p>
            <a:r>
              <a:rPr lang="ru-RU" sz="1600" dirty="0"/>
              <a:t>выявление целей и разработка плана реализации проекта;</a:t>
            </a:r>
          </a:p>
          <a:p>
            <a:r>
              <a:rPr lang="ru-RU" sz="1600" dirty="0"/>
              <a:t>предоставление технической поддержки архитекторам, инженерам, руководителям строительных бригад и других вовлеченных в проект рабочих;</a:t>
            </a:r>
          </a:p>
          <a:p>
            <a:r>
              <a:rPr lang="ru-RU" sz="1600" dirty="0"/>
              <a:t>подбор кадров для работы над проектом, а также их обучение;</a:t>
            </a:r>
          </a:p>
          <a:p>
            <a:r>
              <a:rPr lang="ru-RU" sz="1600" dirty="0"/>
              <a:t>контроль над соблюдением сроков выполнения проекта;</a:t>
            </a:r>
          </a:p>
          <a:p>
            <a:r>
              <a:rPr lang="ru-RU" sz="1600" dirty="0"/>
              <a:t>управление BIM-технологией, предупреждение ошибок;</a:t>
            </a:r>
          </a:p>
          <a:p>
            <a:r>
              <a:rPr lang="ru-RU" sz="1600" dirty="0"/>
              <a:t>полное сопровождение проекта;</a:t>
            </a:r>
          </a:p>
          <a:p>
            <a:r>
              <a:rPr lang="ru-RU" sz="1600" dirty="0"/>
              <a:t>контроль и координация сотрудников;</a:t>
            </a:r>
          </a:p>
          <a:p>
            <a:r>
              <a:rPr lang="ru-RU" sz="1600" dirty="0"/>
              <a:t>разработка регламентов, библиотек общих данных;</a:t>
            </a:r>
          </a:p>
          <a:p>
            <a:r>
              <a:rPr lang="ru-RU" sz="1600" dirty="0"/>
              <a:t>внедрение BIM-стандартов;</a:t>
            </a:r>
          </a:p>
          <a:p>
            <a:r>
              <a:rPr lang="ru-RU" sz="1600" dirty="0"/>
              <a:t>проведение совещаний и консультаций на каждом этапе реализации.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2"/>
            <a:ext cx="7632848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7200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5E6D3B3-8E96-44C5-8DC8-2A6D126FB2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84168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08.04.01 Строительство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моделирование в строительстве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4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t="3187" r="3323"/>
          <a:stretch/>
        </p:blipFill>
        <p:spPr>
          <a:xfrm>
            <a:off x="6457575" y="3122439"/>
            <a:ext cx="2592288" cy="17779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315553"/>
            <a:ext cx="6192688" cy="3560453"/>
          </a:xfrm>
        </p:spPr>
        <p:txBody>
          <a:bodyPr/>
          <a:lstStyle/>
          <a:p>
            <a:pPr marL="0" indent="266700">
              <a:lnSpc>
                <a:spcPct val="114000"/>
              </a:lnSpc>
              <a:buNone/>
            </a:pPr>
            <a:r>
              <a:rPr lang="ru-RU" sz="1600" dirty="0"/>
              <a:t>В процессе обучения студенты изучат, освоят и получат знания в следующих областях:</a:t>
            </a:r>
          </a:p>
          <a:p>
            <a:pPr>
              <a:lnSpc>
                <a:spcPct val="114000"/>
              </a:lnSpc>
            </a:pPr>
            <a:r>
              <a:rPr lang="ru-RU" sz="1600" dirty="0"/>
              <a:t>технологии информационного моделирования зданий на всех этапах жизненного цикла объекта;</a:t>
            </a:r>
          </a:p>
          <a:p>
            <a:pPr>
              <a:lnSpc>
                <a:spcPct val="114000"/>
              </a:lnSpc>
            </a:pPr>
            <a:r>
              <a:rPr lang="ru-RU" sz="1600" dirty="0"/>
              <a:t>достижения в сфере разработки, планирования и организации проектно-изыскательских работ; </a:t>
            </a:r>
          </a:p>
          <a:p>
            <a:pPr>
              <a:lnSpc>
                <a:spcPct val="114000"/>
              </a:lnSpc>
            </a:pPr>
            <a:r>
              <a:rPr lang="ru-RU" sz="1600" dirty="0"/>
              <a:t>нормативно-техническая база и методы автоматизированного проектирования, строительства, реконструкции; </a:t>
            </a:r>
          </a:p>
          <a:p>
            <a:pPr>
              <a:lnSpc>
                <a:spcPct val="114000"/>
              </a:lnSpc>
            </a:pPr>
            <a:r>
              <a:rPr lang="ru-RU" sz="1600" dirty="0"/>
              <a:t>методы и средства управления проектами; </a:t>
            </a:r>
          </a:p>
          <a:p>
            <a:pPr>
              <a:lnSpc>
                <a:spcPct val="114000"/>
              </a:lnSpc>
            </a:pPr>
            <a:r>
              <a:rPr lang="ru-RU" sz="1600" dirty="0"/>
              <a:t>использование современных программных средств,                                         компьютерной и вычислительной техники.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1"/>
            <a:ext cx="2808312" cy="304063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3456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EA3DD11-0438-401A-BCE3-9C3848E416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84168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08.04.01 Строительство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моделирование в строительстве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3A22A43-8736-4C64-9B64-60469FB3A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2807"/>
          <a:stretch/>
        </p:blipFill>
        <p:spPr>
          <a:xfrm>
            <a:off x="6457576" y="1315552"/>
            <a:ext cx="2592287" cy="148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24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6"/>
          <a:stretch/>
        </p:blipFill>
        <p:spPr>
          <a:xfrm flipH="1" flipV="1">
            <a:off x="7765674" y="987574"/>
            <a:ext cx="1414838" cy="3024336"/>
          </a:xfrm>
          <a:prstGeom prst="rect">
            <a:avLst/>
          </a:prstGeom>
          <a:ln>
            <a:noFill/>
          </a:ln>
          <a:effectLst>
            <a:softEdge rad="27940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6842" y="1059583"/>
            <a:ext cx="6959454" cy="3816423"/>
          </a:xfrm>
        </p:spPr>
        <p:txBody>
          <a:bodyPr/>
          <a:lstStyle/>
          <a:p>
            <a:pPr marL="0"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информационных моделей строительных объектов на всех этапах жизненного цикла</a:t>
            </a:r>
          </a:p>
          <a:p>
            <a:pPr marL="0"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Системная интеграция в области информационного моделирования подсистем строительных объектов</a:t>
            </a:r>
          </a:p>
          <a:p>
            <a:pPr marL="0"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деятельностью по внедрению и развитию технологий информационного моделирования на уровне организации</a:t>
            </a:r>
          </a:p>
          <a:p>
            <a:pPr marL="0"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жизненным циклом строительного объекта на основе технологий информационного моделирования</a:t>
            </a:r>
          </a:p>
          <a:p>
            <a:pPr marL="0"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состава информационных моделей, формирование библиотек и хранилищ данных, их верификация по заданным критериям</a:t>
            </a:r>
          </a:p>
          <a:p>
            <a:pPr marL="0"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информационных моделей строительных объектов для передачи между различными программными комплексами и её осуществление</a:t>
            </a:r>
          </a:p>
          <a:p>
            <a:pPr marL="0" algn="just">
              <a:spcBef>
                <a:spcPts val="300"/>
              </a:spcBef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интерфейсов, форматов обмена данными между информационными моделями различных уровней и различных подсистем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2241" y="627799"/>
            <a:ext cx="7632848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ТЕМАТИКА ВЫПУСКНЫХ КВАЛИФИКАЦИОННЫХ РАБОТ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27534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987574"/>
            <a:ext cx="7200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6E9F03D-7B0B-488C-8FD8-B9273E57A3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84168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08.04.01 Строительство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моделирование в строительстве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8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315553"/>
            <a:ext cx="8568952" cy="1184189"/>
          </a:xfrm>
        </p:spPr>
        <p:txBody>
          <a:bodyPr/>
          <a:lstStyle/>
          <a:p>
            <a:pPr marL="0" indent="26670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выпускников происходит в высоко-технологичном, научно-исследовательском и инвестиционно-финансовом секторах строительной отрасли, проектных, строительных и эксплуатирующих компаниях, ориентированных на применение технологий информационного моделирования.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31142"/>
            <a:ext cx="7632848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ТРУДОУСТРОЙСТВО ВЫПУСКНИКОВ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31141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1291181"/>
            <a:ext cx="7200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3527" y="2355726"/>
            <a:ext cx="69847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Должности, на которые может претендовать выпускник: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научно-исследовательской деятельности: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инженер-исследователь, научный сотрудник;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проектной деятельности: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инженер-проектировщик,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организационно-управленческой деятельности: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менеджер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коллективом (руководитель проектного сектора, группы, отдела и др.);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производственно-технологической деятельности: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инженерные должности (инженер, технолог, технический руководитель производственного подразделения и др.).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68CD4E0-9F11-49DE-8737-7359C01410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84168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08.04.01 Строительство 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моделирование в строительстве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997E846-F694-4682-BFF5-815E32CE60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r="24037"/>
          <a:stretch/>
        </p:blipFill>
        <p:spPr>
          <a:xfrm>
            <a:off x="7296263" y="2067694"/>
            <a:ext cx="141116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50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255068"/>
            <a:ext cx="5940153" cy="3888432"/>
          </a:xfrm>
        </p:spPr>
        <p:txBody>
          <a:bodyPr>
            <a:noAutofit/>
          </a:bodyPr>
          <a:lstStyle/>
          <a:p>
            <a:pPr marL="0" indent="45720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/>
              <a:t>Кафедра «Информационных систем, технологий и автоматизации в строительстве» (</a:t>
            </a:r>
            <a:r>
              <a:rPr lang="ru-RU" sz="1600" b="1" dirty="0"/>
              <a:t>«ИСТАС»</a:t>
            </a:r>
            <a:r>
              <a:rPr lang="ru-RU" sz="1600" dirty="0"/>
              <a:t>) создана в 1971 году и имеет </a:t>
            </a:r>
            <a:r>
              <a:rPr lang="ru-RU" sz="1600" dirty="0" smtClean="0"/>
              <a:t>почти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600" dirty="0" smtClean="0"/>
              <a:t>50-летнюю </a:t>
            </a:r>
            <a:r>
              <a:rPr lang="ru-RU" sz="1600" dirty="0"/>
              <a:t>историю подготовки высококвалифицированных специалистов в области автоматизации и информатизации строительства.</a:t>
            </a:r>
          </a:p>
          <a:p>
            <a:pPr marL="0" indent="457200">
              <a:lnSpc>
                <a:spcPts val="1600"/>
              </a:lnSpc>
              <a:spcBef>
                <a:spcPts val="300"/>
              </a:spcBef>
              <a:buNone/>
            </a:pPr>
            <a:r>
              <a:rPr lang="ru-RU" sz="1600" dirty="0"/>
              <a:t>Сегодня кафедра объединяет более 40 высококвалифицированных ученых и экспертов, имеющих большой практический опыт работы в области создания и использования информационных и интеллектуальных технологий для организации, управления в строительстве и архитектурно-строительном проектировании. Преподаватели кафедры совместно с учащимися ведут научные исследования по наиболее актуальным вопросам информатизации в строительстве.</a:t>
            </a:r>
          </a:p>
        </p:txBody>
      </p:sp>
      <p:pic>
        <p:nvPicPr>
          <p:cNvPr id="4" name="Picture 4" descr="https://spc-project.ru/wp-content/uploads/2018/04/scheme-bim.jpg">
            <a:extLst>
              <a:ext uri="{FF2B5EF4-FFF2-40B4-BE49-F238E27FC236}">
                <a16:creationId xmlns="" xmlns:a16="http://schemas.microsoft.com/office/drawing/2014/main" id="{C5F5BA3B-9F70-4739-9320-AC8A95A0E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3147814"/>
            <a:ext cx="3150871" cy="8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career.walter-group.com/-/m/relaunch/wgc-rendering/berufsbilder/te/_my14916.ashx?la=ru&amp;rev=-693977814&amp;w=1540&amp;q=40&amp;c=False">
            <a:extLst>
              <a:ext uri="{FF2B5EF4-FFF2-40B4-BE49-F238E27FC236}">
                <a16:creationId xmlns="" xmlns:a16="http://schemas.microsoft.com/office/drawing/2014/main" id="{A13C82EC-AB61-45E9-B97A-8418BD2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" y="1056933"/>
            <a:ext cx="3074380" cy="17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F233E778-E581-47EB-8A9D-11CD6715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807554"/>
            <a:ext cx="4567516" cy="36004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ВЫПУСКАЮЩАЯ КАФЕДРА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9B34C54-55D6-4125-B0D8-0687C0443E9D}"/>
              </a:ext>
            </a:extLst>
          </p:cNvPr>
          <p:cNvSpPr/>
          <p:nvPr/>
        </p:nvSpPr>
        <p:spPr>
          <a:xfrm>
            <a:off x="4283968" y="807553"/>
            <a:ext cx="144016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C8C082E-6B7B-4790-9F80-D564F1422B83}"/>
              </a:ext>
            </a:extLst>
          </p:cNvPr>
          <p:cNvCxnSpPr>
            <a:cxnSpLocks/>
          </p:cNvCxnSpPr>
          <p:nvPr/>
        </p:nvCxnSpPr>
        <p:spPr>
          <a:xfrm>
            <a:off x="4572000" y="1167593"/>
            <a:ext cx="43924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gsu.ru/universityabout/Struktura/Kafedri/ISTAS/istac_logo.jpg">
            <a:extLst>
              <a:ext uri="{FF2B5EF4-FFF2-40B4-BE49-F238E27FC236}">
                <a16:creationId xmlns="" xmlns:a16="http://schemas.microsoft.com/office/drawing/2014/main" id="{228CA504-0FFC-481A-A33A-969EC9B9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09" y="411510"/>
            <a:ext cx="994287" cy="4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74B1C79-1EB4-4D4D-971D-2015AB5FDC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84168" cy="570464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 08.04.01 Строительство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моделирование в строительстве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9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40558" y="2985544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73900" y="3028385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58" y="3611678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93970" y="3473057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653930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4060</TotalTime>
  <Words>541</Words>
  <Application>Microsoft Office PowerPoint</Application>
  <PresentationFormat>Экран (16:9)</PresentationFormat>
  <Paragraphs>71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Мяу</vt:lpstr>
      <vt:lpstr>Информационное моделирование в строительстве</vt:lpstr>
      <vt:lpstr>ЦЕЛЬ ПРОГРАММЫ</vt:lpstr>
      <vt:lpstr>ПРОФЕССИОНАЛЬНАЯ ДЕЯТЕЛЬНОСТЬ</vt:lpstr>
      <vt:lpstr>ОБУЧЕНИЕ</vt:lpstr>
      <vt:lpstr>ТЕМАТИКА ВЫПУСКНЫХ КВАЛИФИКАЦИОННЫХ РАБОТ</vt:lpstr>
      <vt:lpstr>ТРУДОУСТРОЙСТВО ВЫПУСКНИКОВ </vt:lpstr>
      <vt:lpstr>ВЫПУСКАЮЩАЯ КАФЕДРА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44</cp:revision>
  <dcterms:created xsi:type="dcterms:W3CDTF">2020-05-28T10:33:51Z</dcterms:created>
  <dcterms:modified xsi:type="dcterms:W3CDTF">2021-04-14T17:11:37Z</dcterms:modified>
</cp:coreProperties>
</file>